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9"/>
  </p:notesMasterIdLst>
  <p:sldIdLst>
    <p:sldId id="257" r:id="rId3"/>
    <p:sldId id="266" r:id="rId4"/>
    <p:sldId id="265" r:id="rId5"/>
    <p:sldId id="259" r:id="rId6"/>
    <p:sldId id="260" r:id="rId7"/>
    <p:sldId id="261" r:id="rId8"/>
  </p:sldIdLst>
  <p:sldSz cx="9144000" cy="6858000" type="screen4x3"/>
  <p:notesSz cx="6858000" cy="9144000"/>
  <p:custDataLst>
    <p:custData r:id="rId1"/>
    <p:tags r:id="rId10"/>
  </p:custData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3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4" autoAdjust="0"/>
    <p:restoredTop sz="94660"/>
  </p:normalViewPr>
  <p:slideViewPr>
    <p:cSldViewPr>
      <p:cViewPr>
        <p:scale>
          <a:sx n="80" d="100"/>
          <a:sy n="80" d="100"/>
        </p:scale>
        <p:origin x="-84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445AA-45D0-4E21-A05C-E1F92D32512A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6500A-02F8-428B-9486-44F70F3D7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410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d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mtClean="0"/>
              <a:t>c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6500A-02F8-428B-9486-44F70F3D7FD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11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3201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/>
          </p:nvPr>
        </p:nvSpPr>
        <p:spPr>
          <a:xfrm>
            <a:off x="-36512" y="-27384"/>
            <a:ext cx="9180512" cy="914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449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15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731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2951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827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14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684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85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37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65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l="-18000" t="-53000" r="-18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D545E-88EA-40F8-BD89-D8035C8FAE3E}" type="datetimeFigureOut">
              <a:rPr lang="it-IT" smtClean="0"/>
              <a:t>22/09/2015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51B0D-B6C3-4A11-B77B-112FB78DEC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84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1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42896" y="1268760"/>
            <a:ext cx="8577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 </a:t>
            </a:r>
            <a:r>
              <a:rPr lang="en-US" sz="2800" dirty="0" err="1"/>
              <a:t>livelli</a:t>
            </a:r>
            <a:r>
              <a:rPr lang="en-US" sz="2800" dirty="0"/>
              <a:t> di </a:t>
            </a:r>
            <a:r>
              <a:rPr lang="en-US" sz="2800" dirty="0" err="1"/>
              <a:t>proteina</a:t>
            </a:r>
            <a:r>
              <a:rPr lang="en-US" sz="2800" dirty="0"/>
              <a:t> tau </a:t>
            </a:r>
            <a:r>
              <a:rPr lang="en-US" sz="2800" dirty="0" err="1"/>
              <a:t>liquorale</a:t>
            </a:r>
            <a:r>
              <a:rPr lang="en-US" sz="2800" dirty="0"/>
              <a:t> </a:t>
            </a:r>
            <a:r>
              <a:rPr lang="en-US" sz="2800" dirty="0" err="1"/>
              <a:t>sono</a:t>
            </a:r>
            <a:r>
              <a:rPr lang="en-US" sz="2800" dirty="0" smtClean="0"/>
              <a:t>:</a:t>
            </a:r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42897" y="2876743"/>
            <a:ext cx="42887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/>
              <a:t>specifici per malattia di </a:t>
            </a:r>
            <a:r>
              <a:rPr lang="it-IT" dirty="0" smtClean="0"/>
              <a:t>Alzheimer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specifici </a:t>
            </a:r>
            <a:r>
              <a:rPr lang="it-IT" dirty="0"/>
              <a:t>per demenza a corpi di </a:t>
            </a:r>
            <a:r>
              <a:rPr lang="it-IT" dirty="0" err="1" smtClean="0"/>
              <a:t>Lewy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specifici </a:t>
            </a:r>
            <a:r>
              <a:rPr lang="it-IT" dirty="0"/>
              <a:t>per demenza </a:t>
            </a:r>
            <a:r>
              <a:rPr lang="it-IT" dirty="0" smtClean="0"/>
              <a:t>frontotemporale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aspecifici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20888"/>
            <a:ext cx="151216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374441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938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2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Oltre</a:t>
            </a:r>
            <a:r>
              <a:rPr lang="en-US" sz="2800" dirty="0"/>
              <a:t> </a:t>
            </a:r>
            <a:r>
              <a:rPr lang="en-US" sz="2800" dirty="0" err="1"/>
              <a:t>ai</a:t>
            </a:r>
            <a:r>
              <a:rPr lang="en-US" sz="2800" dirty="0"/>
              <a:t> </a:t>
            </a:r>
            <a:r>
              <a:rPr lang="en-US" sz="2800" dirty="0" err="1"/>
              <a:t>biomarcatori</a:t>
            </a:r>
            <a:r>
              <a:rPr lang="en-US" sz="2800" dirty="0"/>
              <a:t> </a:t>
            </a:r>
            <a:r>
              <a:rPr lang="en-US" sz="2800" dirty="0" err="1"/>
              <a:t>liquorali</a:t>
            </a:r>
            <a:r>
              <a:rPr lang="en-US" sz="2800" dirty="0"/>
              <a:t> </a:t>
            </a:r>
            <a:r>
              <a:rPr lang="en-US" sz="2800" dirty="0" err="1"/>
              <a:t>già</a:t>
            </a:r>
            <a:r>
              <a:rPr lang="en-US" sz="2800" dirty="0"/>
              <a:t> in </a:t>
            </a:r>
            <a:r>
              <a:rPr lang="en-US" sz="2800" dirty="0" err="1"/>
              <a:t>uso</a:t>
            </a:r>
            <a:r>
              <a:rPr lang="en-US" sz="2800" dirty="0"/>
              <a:t>, </a:t>
            </a:r>
            <a:r>
              <a:rPr lang="en-US" sz="2800" dirty="0" err="1"/>
              <a:t>potrebbe</a:t>
            </a:r>
            <a:r>
              <a:rPr lang="en-US" sz="2800" dirty="0"/>
              <a:t> </a:t>
            </a:r>
            <a:r>
              <a:rPr lang="en-US" sz="2800" dirty="0" err="1"/>
              <a:t>essere</a:t>
            </a:r>
            <a:r>
              <a:rPr lang="en-US" sz="2800" dirty="0"/>
              <a:t> </a:t>
            </a:r>
            <a:r>
              <a:rPr lang="en-US" sz="2800" dirty="0" err="1"/>
              <a:t>d’aiuto</a:t>
            </a:r>
            <a:r>
              <a:rPr lang="en-US" sz="2800" dirty="0"/>
              <a:t> </a:t>
            </a:r>
            <a:r>
              <a:rPr lang="en-US" sz="2800" dirty="0" err="1"/>
              <a:t>il</a:t>
            </a:r>
            <a:r>
              <a:rPr lang="en-US" sz="2800" dirty="0"/>
              <a:t> </a:t>
            </a:r>
            <a:r>
              <a:rPr lang="en-US" sz="2800" dirty="0" err="1"/>
              <a:t>dosaggio</a:t>
            </a:r>
            <a:r>
              <a:rPr lang="en-US" sz="2800" dirty="0"/>
              <a:t> di: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6" y="3701931"/>
            <a:ext cx="342638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 err="1" smtClean="0"/>
              <a:t>Sinucleina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Amiloide </a:t>
            </a:r>
            <a:r>
              <a:rPr lang="it-IT" dirty="0"/>
              <a:t>beta </a:t>
            </a:r>
            <a:r>
              <a:rPr lang="it-IT" dirty="0" smtClean="0"/>
              <a:t>1-40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Amiloide </a:t>
            </a:r>
            <a:r>
              <a:rPr lang="it-IT" dirty="0"/>
              <a:t>beta </a:t>
            </a:r>
            <a:r>
              <a:rPr lang="it-IT" dirty="0" smtClean="0"/>
              <a:t>25-35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Tau </a:t>
            </a:r>
            <a:r>
              <a:rPr lang="it-IT" dirty="0"/>
              <a:t>fosforilata in posizione 230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84984"/>
            <a:ext cx="1440160" cy="285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0050"/>
            <a:ext cx="3745294" cy="374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878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3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un paper </a:t>
            </a:r>
            <a:r>
              <a:rPr lang="en-US" sz="2800" dirty="0" err="1"/>
              <a:t>pubblicato</a:t>
            </a:r>
            <a:r>
              <a:rPr lang="en-US" sz="2800" dirty="0"/>
              <a:t> dal </a:t>
            </a:r>
            <a:r>
              <a:rPr lang="en-US" sz="2800" dirty="0" err="1"/>
              <a:t>gruppo</a:t>
            </a:r>
            <a:r>
              <a:rPr lang="en-US" sz="2800" dirty="0"/>
              <a:t> di </a:t>
            </a:r>
            <a:r>
              <a:rPr lang="en-US" sz="2800" dirty="0" err="1"/>
              <a:t>Hachinsky</a:t>
            </a:r>
            <a:r>
              <a:rPr lang="en-US" sz="2800" dirty="0"/>
              <a:t> </a:t>
            </a:r>
            <a:r>
              <a:rPr lang="en-US" sz="2800" dirty="0" err="1"/>
              <a:t>sul</a:t>
            </a:r>
            <a:r>
              <a:rPr lang="en-US" sz="2800" dirty="0"/>
              <a:t> NEJM </a:t>
            </a:r>
            <a:r>
              <a:rPr lang="en-US" sz="2800" dirty="0" err="1"/>
              <a:t>viene</a:t>
            </a:r>
            <a:r>
              <a:rPr lang="en-US" sz="2800" dirty="0"/>
              <a:t> </a:t>
            </a:r>
            <a:r>
              <a:rPr lang="en-US" sz="2800" dirty="0" err="1"/>
              <a:t>evidenziata</a:t>
            </a:r>
            <a:r>
              <a:rPr lang="en-US" sz="2800" dirty="0"/>
              <a:t> la </a:t>
            </a:r>
            <a:r>
              <a:rPr lang="en-US" sz="2800" dirty="0" err="1"/>
              <a:t>differente</a:t>
            </a:r>
            <a:r>
              <a:rPr lang="en-US" sz="2800" dirty="0"/>
              <a:t> </a:t>
            </a:r>
            <a:r>
              <a:rPr lang="en-US" sz="2800" dirty="0" err="1"/>
              <a:t>prevalenza</a:t>
            </a:r>
            <a:r>
              <a:rPr lang="en-US" sz="2800" dirty="0"/>
              <a:t> </a:t>
            </a:r>
            <a:r>
              <a:rPr lang="en-US" sz="2800" dirty="0" err="1"/>
              <a:t>delle</a:t>
            </a:r>
            <a:r>
              <a:rPr lang="en-US" sz="2800" dirty="0"/>
              <a:t> </a:t>
            </a:r>
            <a:r>
              <a:rPr lang="en-US" sz="2800" dirty="0" err="1"/>
              <a:t>demenze</a:t>
            </a:r>
            <a:r>
              <a:rPr lang="en-US" sz="2800" dirty="0"/>
              <a:t> in un population-based </a:t>
            </a:r>
            <a:r>
              <a:rPr lang="en-US" sz="2800" dirty="0" smtClean="0"/>
              <a:t>survey.</a:t>
            </a:r>
            <a:br>
              <a:rPr lang="en-US" sz="2800" dirty="0" smtClean="0"/>
            </a:br>
            <a:r>
              <a:rPr lang="en-US" sz="2800" dirty="0" err="1" smtClean="0"/>
              <a:t>Qual</a:t>
            </a:r>
            <a:r>
              <a:rPr lang="en-US" sz="2800" dirty="0" smtClean="0"/>
              <a:t> è </a:t>
            </a:r>
            <a:r>
              <a:rPr lang="en-US" sz="2800" dirty="0" err="1"/>
              <a:t>il</a:t>
            </a:r>
            <a:r>
              <a:rPr lang="en-US" sz="2800" dirty="0"/>
              <a:t> range di </a:t>
            </a:r>
            <a:r>
              <a:rPr lang="en-US" sz="2800" dirty="0" err="1"/>
              <a:t>differenza</a:t>
            </a:r>
            <a:r>
              <a:rPr lang="en-US" sz="2800" dirty="0"/>
              <a:t> </a:t>
            </a:r>
            <a:r>
              <a:rPr lang="en-US" sz="2800" dirty="0" err="1"/>
              <a:t>utilizzando</a:t>
            </a:r>
            <a:r>
              <a:rPr lang="en-US" sz="2800" dirty="0"/>
              <a:t> un </a:t>
            </a:r>
            <a:r>
              <a:rPr lang="en-US" sz="2800" dirty="0" err="1"/>
              <a:t>criterio</a:t>
            </a:r>
            <a:r>
              <a:rPr lang="en-US" sz="2800" dirty="0"/>
              <a:t> o un </a:t>
            </a:r>
            <a:r>
              <a:rPr lang="en-US" sz="2800" dirty="0" err="1"/>
              <a:t>altro</a:t>
            </a:r>
            <a:r>
              <a:rPr lang="en-US" sz="2800" dirty="0"/>
              <a:t>?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6" y="4133979"/>
            <a:ext cx="12346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pl-PL" dirty="0"/>
              <a:t>1-50</a:t>
            </a:r>
            <a:r>
              <a:rPr lang="pl-PL" dirty="0" smtClean="0"/>
              <a:t>%</a:t>
            </a:r>
            <a:r>
              <a:rPr lang="it-IT" dirty="0" smtClean="0"/>
              <a:t/>
            </a:r>
            <a:br>
              <a:rPr lang="it-IT" dirty="0" smtClean="0"/>
            </a:br>
            <a:endParaRPr lang="pl-PL" dirty="0"/>
          </a:p>
          <a:p>
            <a:pPr marL="342900" indent="-342900">
              <a:buFont typeface="+mj-lt"/>
              <a:buAutoNum type="alphaUcPeriod"/>
            </a:pPr>
            <a:r>
              <a:rPr lang="pl-PL" dirty="0" smtClean="0"/>
              <a:t>3-30%</a:t>
            </a:r>
            <a:r>
              <a:rPr lang="it-IT" dirty="0" smtClean="0"/>
              <a:t/>
            </a:r>
            <a:br>
              <a:rPr lang="it-IT" dirty="0" smtClean="0"/>
            </a:br>
            <a:endParaRPr lang="pl-PL" dirty="0"/>
          </a:p>
          <a:p>
            <a:pPr marL="342900" indent="-342900">
              <a:buFont typeface="+mj-lt"/>
              <a:buAutoNum type="alphaUcPeriod"/>
            </a:pPr>
            <a:r>
              <a:rPr lang="pl-PL" dirty="0" smtClean="0"/>
              <a:t>0-10</a:t>
            </a:r>
            <a:r>
              <a:rPr lang="it-IT" dirty="0" smtClean="0"/>
              <a:t>%</a:t>
            </a:r>
            <a:br>
              <a:rPr lang="it-IT" dirty="0" smtClean="0"/>
            </a:br>
            <a:endParaRPr lang="pl-PL" dirty="0"/>
          </a:p>
          <a:p>
            <a:pPr marL="342900" indent="-342900">
              <a:buFont typeface="+mj-lt"/>
              <a:buAutoNum type="alphaUcPeriod"/>
            </a:pPr>
            <a:r>
              <a:rPr lang="pl-PL" dirty="0" smtClean="0"/>
              <a:t>10-70</a:t>
            </a:r>
            <a:r>
              <a:rPr lang="it-IT" dirty="0" smtClean="0"/>
              <a:t>%</a:t>
            </a:r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383" y="3443507"/>
            <a:ext cx="1847505" cy="315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3692046" cy="369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3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4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Nel</a:t>
            </a:r>
            <a:r>
              <a:rPr lang="en-US" sz="2800" dirty="0"/>
              <a:t> DSM V vi è la </a:t>
            </a:r>
            <a:r>
              <a:rPr lang="en-US" sz="2800" dirty="0" err="1"/>
              <a:t>definizione</a:t>
            </a:r>
            <a:r>
              <a:rPr lang="en-US" sz="2800" dirty="0"/>
              <a:t> di </a:t>
            </a:r>
            <a:r>
              <a:rPr lang="en-US" sz="2800" dirty="0" err="1"/>
              <a:t>Disordine</a:t>
            </a:r>
            <a:r>
              <a:rPr lang="en-US" sz="2800" dirty="0"/>
              <a:t> </a:t>
            </a:r>
            <a:r>
              <a:rPr lang="en-US" sz="2800" dirty="0" err="1"/>
              <a:t>Cognitivo</a:t>
            </a:r>
            <a:r>
              <a:rPr lang="en-US" sz="2800" dirty="0"/>
              <a:t> </a:t>
            </a:r>
            <a:r>
              <a:rPr lang="en-US" sz="2800" dirty="0" smtClean="0"/>
              <a:t>Maggiore.</a:t>
            </a:r>
            <a:br>
              <a:rPr lang="en-US" sz="2800" dirty="0" smtClean="0"/>
            </a:br>
            <a:r>
              <a:rPr lang="en-US" sz="2800" dirty="0" smtClean="0"/>
              <a:t>La </a:t>
            </a:r>
            <a:r>
              <a:rPr lang="en-US" sz="2800" dirty="0" err="1"/>
              <a:t>distinzione</a:t>
            </a:r>
            <a:r>
              <a:rPr lang="en-US" sz="2800" dirty="0"/>
              <a:t> </a:t>
            </a:r>
            <a:r>
              <a:rPr lang="en-US" sz="2800" dirty="0" err="1"/>
              <a:t>rispetto</a:t>
            </a:r>
            <a:r>
              <a:rPr lang="en-US" sz="2800" dirty="0"/>
              <a:t> al </a:t>
            </a:r>
            <a:r>
              <a:rPr lang="en-US" sz="2800" dirty="0" err="1"/>
              <a:t>disordine</a:t>
            </a:r>
            <a:r>
              <a:rPr lang="en-US" sz="2800" dirty="0"/>
              <a:t> </a:t>
            </a:r>
            <a:r>
              <a:rPr lang="en-US" sz="2800" dirty="0" err="1"/>
              <a:t>cognitivo</a:t>
            </a:r>
            <a:r>
              <a:rPr lang="en-US" sz="2800" dirty="0"/>
              <a:t> </a:t>
            </a:r>
            <a:r>
              <a:rPr lang="en-US" sz="2800" dirty="0" err="1"/>
              <a:t>minore</a:t>
            </a:r>
            <a:r>
              <a:rPr lang="en-US" sz="2800" dirty="0"/>
              <a:t> è </a:t>
            </a:r>
            <a:r>
              <a:rPr lang="en-US" sz="2800" dirty="0" err="1"/>
              <a:t>determinata</a:t>
            </a:r>
            <a:r>
              <a:rPr lang="en-US" sz="2800" dirty="0"/>
              <a:t> 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7" y="3933056"/>
            <a:ext cx="45451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/>
              <a:t>coinvolgimento del </a:t>
            </a:r>
            <a:r>
              <a:rPr lang="it-IT" dirty="0" smtClean="0"/>
              <a:t>linguaggio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presenza </a:t>
            </a:r>
            <a:r>
              <a:rPr lang="it-IT" dirty="0"/>
              <a:t>di disturbi </a:t>
            </a:r>
            <a:r>
              <a:rPr lang="it-IT" dirty="0" smtClean="0"/>
              <a:t>comportamentali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disturbo </a:t>
            </a:r>
            <a:r>
              <a:rPr lang="it-IT" dirty="0"/>
              <a:t>della memoria </a:t>
            </a:r>
            <a:r>
              <a:rPr lang="it-IT" dirty="0" smtClean="0"/>
              <a:t>episodica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perdita </a:t>
            </a:r>
            <a:r>
              <a:rPr lang="it-IT" dirty="0"/>
              <a:t>di indipendenza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01008"/>
            <a:ext cx="1396190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094020"/>
            <a:ext cx="3313436" cy="364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898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5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649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Quale di </a:t>
            </a:r>
            <a:r>
              <a:rPr lang="en-US" sz="2800" dirty="0" err="1"/>
              <a:t>questi</a:t>
            </a:r>
            <a:r>
              <a:rPr lang="en-US" sz="2800" dirty="0"/>
              <a:t> NON è un </a:t>
            </a:r>
            <a:r>
              <a:rPr lang="en-US" sz="2800" dirty="0" err="1"/>
              <a:t>biomarcatore</a:t>
            </a:r>
            <a:r>
              <a:rPr lang="en-US" sz="2800" dirty="0"/>
              <a:t> di </a:t>
            </a:r>
            <a:r>
              <a:rPr lang="en-US" sz="2800" dirty="0" err="1" smtClean="0"/>
              <a:t>danno</a:t>
            </a:r>
            <a:r>
              <a:rPr lang="en-US" sz="2800" dirty="0" smtClean="0"/>
              <a:t> </a:t>
            </a:r>
            <a:r>
              <a:rPr lang="en-US" sz="2800" dirty="0" err="1" smtClean="0"/>
              <a:t>neuronale</a:t>
            </a:r>
            <a:r>
              <a:rPr lang="en-US" sz="2800" dirty="0"/>
              <a:t>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7" y="3717032"/>
            <a:ext cx="46171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/>
              <a:t>Proteina tau </a:t>
            </a:r>
            <a:r>
              <a:rPr lang="it-IT" dirty="0" smtClean="0"/>
              <a:t>totale</a:t>
            </a:r>
            <a:br>
              <a:rPr lang="it-IT" dirty="0" smtClean="0"/>
            </a:br>
            <a:endParaRPr lang="it-IT" dirty="0" smtClean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PET </a:t>
            </a:r>
            <a:r>
              <a:rPr lang="it-IT" dirty="0"/>
              <a:t>con tracciante per amiloide </a:t>
            </a:r>
            <a:r>
              <a:rPr lang="it-IT" dirty="0" smtClean="0"/>
              <a:t>β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Proteina </a:t>
            </a:r>
            <a:r>
              <a:rPr lang="it-IT" dirty="0"/>
              <a:t>tau </a:t>
            </a:r>
            <a:r>
              <a:rPr lang="it-IT" dirty="0" smtClean="0"/>
              <a:t>fosforilata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Atrofia </a:t>
            </a:r>
            <a:r>
              <a:rPr lang="it-IT" dirty="0"/>
              <a:t>del lobo temporale </a:t>
            </a:r>
            <a:r>
              <a:rPr lang="it-IT" dirty="0" smtClean="0"/>
              <a:t>mediale</a:t>
            </a:r>
            <a:r>
              <a:rPr lang="it-IT" dirty="0"/>
              <a:t>	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429" y="3356992"/>
            <a:ext cx="134665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96952"/>
            <a:ext cx="3614340" cy="361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49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8256"/>
            <a:ext cx="9180512" cy="92697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l"/>
            <a:r>
              <a:rPr lang="it-IT" sz="3200" dirty="0" smtClean="0">
                <a:solidFill>
                  <a:schemeClr val="bg1"/>
                </a:solidFill>
              </a:rPr>
              <a:t>Domanda 6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2896" y="1268760"/>
            <a:ext cx="8577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Secondo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criteri</a:t>
            </a:r>
            <a:r>
              <a:rPr lang="en-US" sz="2800" dirty="0"/>
              <a:t> NIA-AA del 2011: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2897" y="2636912"/>
            <a:ext cx="51931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i </a:t>
            </a:r>
            <a:r>
              <a:rPr lang="it-IT" dirty="0" err="1"/>
              <a:t>biomarcatori</a:t>
            </a:r>
            <a:r>
              <a:rPr lang="it-IT" dirty="0"/>
              <a:t> liquorali possono essere utili per porre diagnosi di certezza di malattia di </a:t>
            </a:r>
            <a:r>
              <a:rPr lang="it-IT" dirty="0" smtClean="0"/>
              <a:t>Alzheimer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le </a:t>
            </a:r>
            <a:r>
              <a:rPr lang="it-IT" dirty="0"/>
              <a:t>fasi precedenti alla demenza si definisco: Alzheimer preclinico e Alzheimer </a:t>
            </a:r>
            <a:r>
              <a:rPr lang="it-IT" dirty="0" smtClean="0"/>
              <a:t>prodromico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lo </a:t>
            </a:r>
            <a:r>
              <a:rPr lang="it-IT" dirty="0"/>
              <a:t>studio dei </a:t>
            </a:r>
            <a:r>
              <a:rPr lang="it-IT" dirty="0" err="1"/>
              <a:t>biomarcatori</a:t>
            </a:r>
            <a:r>
              <a:rPr lang="it-IT" dirty="0"/>
              <a:t> è necessario per definire la probabilità che un MCI sia dovuto a malattia di </a:t>
            </a:r>
            <a:r>
              <a:rPr lang="it-IT" dirty="0" smtClean="0"/>
              <a:t>Alzheimer</a:t>
            </a:r>
            <a:br>
              <a:rPr lang="it-IT" dirty="0" smtClean="0"/>
            </a:br>
            <a:endParaRPr lang="it-IT" dirty="0"/>
          </a:p>
          <a:p>
            <a:pPr marL="342900" indent="-342900">
              <a:buFont typeface="+mj-lt"/>
              <a:buAutoNum type="alphaUcPeriod"/>
            </a:pPr>
            <a:r>
              <a:rPr lang="it-IT" dirty="0" smtClean="0"/>
              <a:t>per </a:t>
            </a:r>
            <a:r>
              <a:rPr lang="it-IT" dirty="0"/>
              <a:t>porre diagnosi di MCI dovuto ad Alzheimer è necessario che tutti i </a:t>
            </a:r>
            <a:r>
              <a:rPr lang="it-IT" dirty="0" err="1"/>
              <a:t>biomarcatori</a:t>
            </a:r>
            <a:r>
              <a:rPr lang="it-IT" dirty="0"/>
              <a:t> di malattia risultino </a:t>
            </a:r>
            <a:r>
              <a:rPr lang="it-IT" dirty="0" smtClean="0"/>
              <a:t>positivi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53048"/>
            <a:ext cx="1224136" cy="348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80928"/>
            <a:ext cx="345638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6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version>
  <revision id="1.1.53290.0"/>
</version>
</file>

<file path=customXml/itemProps1.xml><?xml version="1.0" encoding="utf-8"?>
<ds:datastoreItem xmlns:ds="http://schemas.openxmlformats.org/officeDocument/2006/customXml" ds:itemID="{AD9B4D43-D468-47F5-A26E-64C51D3B9C8D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128</Words>
  <Application>Microsoft Office PowerPoint</Application>
  <PresentationFormat>Presentazione su schermo (4:3)</PresentationFormat>
  <Paragraphs>48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Domanda 1</vt:lpstr>
      <vt:lpstr>Domanda 2</vt:lpstr>
      <vt:lpstr>Domanda 3</vt:lpstr>
      <vt:lpstr>Domanda 4</vt:lpstr>
      <vt:lpstr>Domanda 5</vt:lpstr>
      <vt:lpstr>Domanda 6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mparadiso</dc:creator>
  <cp:lastModifiedBy>mparadiso</cp:lastModifiedBy>
  <cp:revision>30</cp:revision>
  <dcterms:created xsi:type="dcterms:W3CDTF">2015-09-09T07:42:00Z</dcterms:created>
  <dcterms:modified xsi:type="dcterms:W3CDTF">2015-09-22T08:25:53Z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7015EF9A-8CAF-415D-9179-6CAF84721A9F</vt:lpwstr>
  </property>
  <property fmtid="{D5CDD505-2E9C-101B-9397-08002B2CF9AE}" pid="3" name="ArticulatePath">
    <vt:lpwstr>Quiz_g1</vt:lpwstr>
  </property>
</Properties>
</file>