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5" r:id="rId4"/>
    <p:sldId id="259" r:id="rId5"/>
    <p:sldId id="260" r:id="rId6"/>
    <p:sldId id="266" r:id="rId7"/>
  </p:sldIdLst>
  <p:sldSz cx="9144000" cy="6858000" type="screen4x3"/>
  <p:notesSz cx="6858000" cy="9144000"/>
  <p:custDataLst>
    <p:tags r:id="rId9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3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44" y="-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445AA-45D0-4E21-A05C-E1F92D32512A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6500A-02F8-428B-9486-44F70F3D7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410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c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320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/>
          </p:nvPr>
        </p:nvSpPr>
        <p:spPr>
          <a:xfrm>
            <a:off x="-36512" y="-27384"/>
            <a:ext cx="9180512" cy="914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449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15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731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2951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827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14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684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85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37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65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l="-18000" t="-53000" r="-18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84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1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2896" y="1268760"/>
            <a:ext cx="8577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 </a:t>
            </a:r>
            <a:r>
              <a:rPr lang="it-IT" sz="2800" dirty="0" err="1"/>
              <a:t>biomarcatori</a:t>
            </a:r>
            <a:r>
              <a:rPr lang="it-IT" sz="2800" dirty="0"/>
              <a:t> di </a:t>
            </a:r>
            <a:r>
              <a:rPr lang="it-IT" sz="2800" dirty="0" err="1"/>
              <a:t>neuroimaging</a:t>
            </a:r>
            <a:r>
              <a:rPr lang="it-IT" sz="2800" dirty="0"/>
              <a:t> per la diagnosi di AD sono: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42897" y="2876743"/>
            <a:ext cx="42887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ancora </a:t>
            </a:r>
            <a:r>
              <a:rPr lang="it-IT" dirty="0"/>
              <a:t>in fase di </a:t>
            </a:r>
            <a:r>
              <a:rPr lang="it-IT" dirty="0" smtClean="0"/>
              <a:t>definizione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già </a:t>
            </a:r>
            <a:r>
              <a:rPr lang="it-IT" dirty="0"/>
              <a:t>pienamente </a:t>
            </a:r>
            <a:r>
              <a:rPr lang="it-IT" dirty="0" smtClean="0"/>
              <a:t>validati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validati </a:t>
            </a:r>
            <a:r>
              <a:rPr lang="it-IT" dirty="0"/>
              <a:t>da un punto di vista </a:t>
            </a:r>
            <a:r>
              <a:rPr lang="it-IT" dirty="0" smtClean="0"/>
              <a:t>analitico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validati </a:t>
            </a:r>
            <a:r>
              <a:rPr lang="it-IT" dirty="0"/>
              <a:t>sia da un punto di vista analitico che </a:t>
            </a:r>
            <a:r>
              <a:rPr lang="it-IT" dirty="0" smtClean="0"/>
              <a:t>di utilità </a:t>
            </a:r>
            <a:r>
              <a:rPr lang="it-IT" dirty="0"/>
              <a:t>clinica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234" y="2190924"/>
            <a:ext cx="3398316" cy="339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02" y="2655783"/>
            <a:ext cx="1729026" cy="275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938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2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Uno </a:t>
            </a:r>
            <a:r>
              <a:rPr lang="en-US" sz="2800" dirty="0" err="1"/>
              <a:t>dei</a:t>
            </a:r>
            <a:r>
              <a:rPr lang="en-US" sz="2800" dirty="0"/>
              <a:t> </a:t>
            </a:r>
            <a:r>
              <a:rPr lang="en-US" sz="2800" dirty="0" err="1"/>
              <a:t>presupposti</a:t>
            </a:r>
            <a:r>
              <a:rPr lang="en-US" sz="2800" dirty="0"/>
              <a:t> </a:t>
            </a:r>
            <a:r>
              <a:rPr lang="en-US" sz="2800" dirty="0" err="1"/>
              <a:t>necessari</a:t>
            </a:r>
            <a:r>
              <a:rPr lang="en-US" sz="2800" dirty="0"/>
              <a:t> </a:t>
            </a:r>
            <a:r>
              <a:rPr lang="en-US" sz="2800" dirty="0" err="1"/>
              <a:t>alla</a:t>
            </a:r>
            <a:r>
              <a:rPr lang="en-US" sz="2800" dirty="0"/>
              <a:t> </a:t>
            </a:r>
            <a:r>
              <a:rPr lang="en-US" sz="2800" dirty="0" err="1"/>
              <a:t>teoria</a:t>
            </a:r>
            <a:r>
              <a:rPr lang="en-US" sz="2800" dirty="0"/>
              <a:t> </a:t>
            </a:r>
            <a:r>
              <a:rPr lang="en-US" sz="2800" dirty="0" err="1"/>
              <a:t>della</a:t>
            </a:r>
            <a:r>
              <a:rPr lang="en-US" sz="2800" dirty="0"/>
              <a:t> “</a:t>
            </a:r>
            <a:r>
              <a:rPr lang="en-US" sz="2800" dirty="0" err="1"/>
              <a:t>cascata</a:t>
            </a:r>
            <a:r>
              <a:rPr lang="en-US" sz="2800" dirty="0"/>
              <a:t>” non </a:t>
            </a:r>
            <a:r>
              <a:rPr lang="en-US" sz="2800" dirty="0" err="1"/>
              <a:t>può</a:t>
            </a:r>
            <a:r>
              <a:rPr lang="en-US" sz="2800" dirty="0"/>
              <a:t> </a:t>
            </a:r>
            <a:r>
              <a:rPr lang="en-US" sz="2800" dirty="0" err="1" smtClean="0"/>
              <a:t>essere</a:t>
            </a:r>
            <a:r>
              <a:rPr lang="en-US" sz="2800" dirty="0" smtClean="0"/>
              <a:t>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6" y="2876743"/>
            <a:ext cx="41850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l’invecchiamento in quanto cumulo di tempo </a:t>
            </a:r>
            <a:r>
              <a:rPr lang="it-IT" dirty="0" smtClean="0"/>
              <a:t>individuale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la </a:t>
            </a:r>
            <a:r>
              <a:rPr lang="it-IT" dirty="0"/>
              <a:t>predilezione della malattia per una particolare fascia </a:t>
            </a:r>
            <a:r>
              <a:rPr lang="it-IT" dirty="0" smtClean="0"/>
              <a:t>d’età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la </a:t>
            </a:r>
            <a:r>
              <a:rPr lang="it-IT" dirty="0"/>
              <a:t>vulnerabilità selettiva di alcune popolazioni </a:t>
            </a:r>
            <a:r>
              <a:rPr lang="it-IT" dirty="0" smtClean="0"/>
              <a:t>neuronali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la </a:t>
            </a:r>
            <a:r>
              <a:rPr lang="it-IT" dirty="0" err="1"/>
              <a:t>neurotossicità</a:t>
            </a:r>
            <a:r>
              <a:rPr lang="it-IT" dirty="0"/>
              <a:t> della beta-proteina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112" y="2644750"/>
            <a:ext cx="1696040" cy="344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80928"/>
            <a:ext cx="3182291" cy="318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689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3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N</a:t>
            </a:r>
            <a:r>
              <a:rPr lang="en-US" sz="2800" dirty="0" err="1" smtClean="0"/>
              <a:t>elle</a:t>
            </a:r>
            <a:r>
              <a:rPr lang="en-US" sz="2800" dirty="0" smtClean="0"/>
              <a:t> </a:t>
            </a:r>
            <a:r>
              <a:rPr lang="en-US" sz="2800" dirty="0" err="1"/>
              <a:t>piastrine</a:t>
            </a:r>
            <a:r>
              <a:rPr lang="en-US" sz="2800" dirty="0"/>
              <a:t> di </a:t>
            </a:r>
            <a:r>
              <a:rPr lang="en-US" sz="2800" dirty="0" err="1"/>
              <a:t>pazienti</a:t>
            </a:r>
            <a:r>
              <a:rPr lang="en-US" sz="2800" dirty="0"/>
              <a:t> </a:t>
            </a:r>
            <a:r>
              <a:rPr lang="en-US" sz="2800" dirty="0" err="1"/>
              <a:t>affetti</a:t>
            </a:r>
            <a:r>
              <a:rPr lang="en-US" sz="2800" dirty="0"/>
              <a:t> da </a:t>
            </a:r>
            <a:r>
              <a:rPr lang="en-US" sz="2800" dirty="0" err="1"/>
              <a:t>malattia</a:t>
            </a:r>
            <a:r>
              <a:rPr lang="en-US" sz="2800" dirty="0"/>
              <a:t> di Alzheimer è </a:t>
            </a:r>
            <a:r>
              <a:rPr lang="en-US" sz="2800" dirty="0" err="1"/>
              <a:t>possibile</a:t>
            </a:r>
            <a:r>
              <a:rPr lang="en-US" sz="2800" dirty="0"/>
              <a:t> </a:t>
            </a:r>
            <a:r>
              <a:rPr lang="en-US" sz="2800" dirty="0" err="1"/>
              <a:t>osservare</a:t>
            </a:r>
            <a:r>
              <a:rPr lang="en-US" sz="2800" dirty="0"/>
              <a:t> </a:t>
            </a:r>
            <a:r>
              <a:rPr lang="en-US" sz="2800" dirty="0" err="1" smtClean="0"/>
              <a:t>un'alterazione</a:t>
            </a:r>
            <a:r>
              <a:rPr lang="en-US" sz="2800" dirty="0" smtClean="0"/>
              <a:t>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6" y="3429000"/>
            <a:ext cx="457830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dell'enzima </a:t>
            </a:r>
            <a:r>
              <a:rPr lang="it-IT" dirty="0" smtClean="0"/>
              <a:t>TACE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della </a:t>
            </a:r>
            <a:r>
              <a:rPr lang="it-IT" dirty="0"/>
              <a:t>proteina </a:t>
            </a:r>
            <a:r>
              <a:rPr lang="it-IT" dirty="0" smtClean="0"/>
              <a:t>SAP97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della </a:t>
            </a:r>
            <a:r>
              <a:rPr lang="it-IT" dirty="0" err="1" smtClean="0"/>
              <a:t>tubulina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dalla </a:t>
            </a:r>
            <a:r>
              <a:rPr lang="it-IT" dirty="0"/>
              <a:t>proteina precursore dell'amiloide APP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375" y="2981851"/>
            <a:ext cx="1716745" cy="289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96" y="2708920"/>
            <a:ext cx="3398316" cy="339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3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4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Il pattern di </a:t>
            </a:r>
            <a:r>
              <a:rPr lang="en-US" sz="2800" dirty="0" err="1"/>
              <a:t>atrofia</a:t>
            </a:r>
            <a:r>
              <a:rPr lang="en-US" sz="2800" dirty="0"/>
              <a:t> </a:t>
            </a:r>
            <a:r>
              <a:rPr lang="en-US" sz="2800" dirty="0" err="1"/>
              <a:t>cerebrale</a:t>
            </a:r>
            <a:r>
              <a:rPr lang="en-US" sz="2800" dirty="0"/>
              <a:t> in </a:t>
            </a:r>
            <a:r>
              <a:rPr lang="en-US" sz="2800" dirty="0" err="1"/>
              <a:t>pazienti</a:t>
            </a:r>
            <a:r>
              <a:rPr lang="en-US" sz="2800" dirty="0"/>
              <a:t> </a:t>
            </a:r>
            <a:r>
              <a:rPr lang="en-US" sz="2800" dirty="0" err="1"/>
              <a:t>affetti</a:t>
            </a:r>
            <a:r>
              <a:rPr lang="en-US" sz="2800" dirty="0"/>
              <a:t> da </a:t>
            </a:r>
            <a:r>
              <a:rPr lang="en-US" sz="2800" dirty="0" err="1"/>
              <a:t>sindrome</a:t>
            </a:r>
            <a:r>
              <a:rPr lang="en-US" sz="2800" dirty="0"/>
              <a:t> </a:t>
            </a:r>
            <a:r>
              <a:rPr lang="en-US" sz="2800" dirty="0" err="1"/>
              <a:t>corticobasale</a:t>
            </a:r>
            <a:r>
              <a:rPr lang="en-US" sz="2800" dirty="0"/>
              <a:t> </a:t>
            </a:r>
            <a:r>
              <a:rPr lang="en-US" sz="2800" dirty="0" err="1"/>
              <a:t>evidenziato</a:t>
            </a:r>
            <a:r>
              <a:rPr lang="en-US" sz="2800" dirty="0"/>
              <a:t> da </a:t>
            </a:r>
            <a:r>
              <a:rPr lang="en-US" sz="2800" dirty="0" err="1"/>
              <a:t>studi</a:t>
            </a:r>
            <a:r>
              <a:rPr lang="en-US" sz="2800" dirty="0"/>
              <a:t> di voxel-based morphometry: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7" y="3429000"/>
            <a:ext cx="45451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dipende </a:t>
            </a:r>
            <a:r>
              <a:rPr lang="it-IT" dirty="0"/>
              <a:t>dalla patologia </a:t>
            </a:r>
            <a:r>
              <a:rPr lang="it-IT" dirty="0" smtClean="0"/>
              <a:t>sottostante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è </a:t>
            </a:r>
            <a:r>
              <a:rPr lang="it-IT" dirty="0"/>
              <a:t>tipicamente a carico dei nuclei della </a:t>
            </a:r>
            <a:r>
              <a:rPr lang="it-IT" dirty="0" smtClean="0"/>
              <a:t>base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è </a:t>
            </a:r>
            <a:r>
              <a:rPr lang="it-IT" dirty="0"/>
              <a:t>lo stesso indipendentemente dalla patologia </a:t>
            </a:r>
            <a:r>
              <a:rPr lang="it-IT" dirty="0" smtClean="0"/>
              <a:t>sottostante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coinvolge </a:t>
            </a:r>
            <a:r>
              <a:rPr lang="it-IT" dirty="0"/>
              <a:t>maggiormente la sostanza bianca rispetto alla sostanza grigia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68961"/>
            <a:ext cx="1660231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40968"/>
            <a:ext cx="3106801" cy="310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89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5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217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 primary age-related </a:t>
            </a:r>
            <a:r>
              <a:rPr lang="en-US" sz="2800" dirty="0" err="1"/>
              <a:t>tauopathy</a:t>
            </a:r>
            <a:r>
              <a:rPr lang="en-US" sz="2800" dirty="0"/>
              <a:t> (PART) è </a:t>
            </a:r>
            <a:r>
              <a:rPr lang="en-US" sz="2800" dirty="0" err="1"/>
              <a:t>caratterizzata</a:t>
            </a:r>
            <a:r>
              <a:rPr lang="en-US" sz="2800" dirty="0"/>
              <a:t> da: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7" y="2876743"/>
            <a:ext cx="46171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presenza di degenerazioni </a:t>
            </a:r>
            <a:r>
              <a:rPr lang="it-IT" dirty="0" err="1"/>
              <a:t>neurofibrillari</a:t>
            </a:r>
            <a:r>
              <a:rPr lang="it-IT" dirty="0"/>
              <a:t>, senza depositi di </a:t>
            </a:r>
            <a:r>
              <a:rPr lang="it-IT" dirty="0" err="1" smtClean="0"/>
              <a:t>Abeta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presenza </a:t>
            </a:r>
            <a:r>
              <a:rPr lang="it-IT" dirty="0"/>
              <a:t>di depositi di </a:t>
            </a:r>
            <a:r>
              <a:rPr lang="it-IT" dirty="0" err="1"/>
              <a:t>Abeta</a:t>
            </a:r>
            <a:r>
              <a:rPr lang="it-IT" dirty="0"/>
              <a:t>, non associata a degenerazioni </a:t>
            </a:r>
            <a:r>
              <a:rPr lang="it-IT" dirty="0" err="1" smtClean="0"/>
              <a:t>neurofibrillari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presenza </a:t>
            </a:r>
            <a:r>
              <a:rPr lang="it-IT" dirty="0"/>
              <a:t>di depositi di </a:t>
            </a:r>
            <a:r>
              <a:rPr lang="it-IT" dirty="0" err="1"/>
              <a:t>Abeta</a:t>
            </a:r>
            <a:r>
              <a:rPr lang="it-IT" dirty="0"/>
              <a:t> e di degenerazioni </a:t>
            </a:r>
            <a:r>
              <a:rPr lang="it-IT" dirty="0" err="1" smtClean="0"/>
              <a:t>neurofibrillari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atrofia </a:t>
            </a:r>
            <a:r>
              <a:rPr lang="it-IT" dirty="0"/>
              <a:t>delle strutture temporali mesiali, senza lesioni specifiche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97705"/>
            <a:ext cx="1584177" cy="381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2258112"/>
            <a:ext cx="3240359" cy="426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49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6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L’analisi</a:t>
            </a:r>
            <a:r>
              <a:rPr lang="en-US" sz="2800" dirty="0"/>
              <a:t> </a:t>
            </a:r>
            <a:r>
              <a:rPr lang="en-US" sz="2800" dirty="0" err="1"/>
              <a:t>genetica</a:t>
            </a:r>
            <a:r>
              <a:rPr lang="en-US" sz="2800" dirty="0"/>
              <a:t> per </a:t>
            </a:r>
            <a:r>
              <a:rPr lang="en-US" sz="2800" dirty="0" err="1"/>
              <a:t>demenza</a:t>
            </a:r>
            <a:r>
              <a:rPr lang="en-US" sz="2800" dirty="0"/>
              <a:t> </a:t>
            </a:r>
            <a:r>
              <a:rPr lang="en-US" sz="2800" dirty="0" err="1"/>
              <a:t>frontotemporale</a:t>
            </a:r>
            <a:r>
              <a:rPr lang="en-US" sz="2800" dirty="0"/>
              <a:t> è </a:t>
            </a:r>
            <a:r>
              <a:rPr lang="en-US" sz="2800" dirty="0" err="1"/>
              <a:t>consigliabile</a:t>
            </a:r>
            <a:r>
              <a:rPr lang="en-US" sz="2800" dirty="0"/>
              <a:t>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6" y="2748984"/>
            <a:ext cx="53372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sempre, nel contesto della routine clinica per la diagnosi </a:t>
            </a:r>
            <a:r>
              <a:rPr lang="it-IT" dirty="0" smtClean="0"/>
              <a:t>differenziale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mai </a:t>
            </a:r>
            <a:r>
              <a:rPr lang="it-IT" dirty="0"/>
              <a:t>perché non sono ancora disponibili terapie “</a:t>
            </a:r>
            <a:r>
              <a:rPr lang="it-IT" dirty="0" err="1"/>
              <a:t>disease-modifying</a:t>
            </a:r>
            <a:r>
              <a:rPr lang="it-IT" dirty="0" smtClean="0"/>
              <a:t>”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nel </a:t>
            </a:r>
            <a:r>
              <a:rPr lang="it-IT" dirty="0"/>
              <a:t>caso in cui ci sia nella famiglia almeno </a:t>
            </a:r>
            <a:r>
              <a:rPr lang="it-IT" dirty="0" smtClean="0"/>
              <a:t>un </a:t>
            </a:r>
            <a:r>
              <a:rPr lang="it-IT" dirty="0"/>
              <a:t>altro individuo con demenza (nella stessa generazione, </a:t>
            </a:r>
            <a:r>
              <a:rPr lang="it-IT" dirty="0" smtClean="0"/>
              <a:t>es. </a:t>
            </a:r>
            <a:r>
              <a:rPr lang="it-IT" dirty="0"/>
              <a:t>fratello, o nella precedente, es. padre</a:t>
            </a:r>
            <a:r>
              <a:rPr lang="it-IT" dirty="0" smtClean="0"/>
              <a:t>)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nel </a:t>
            </a:r>
            <a:r>
              <a:rPr lang="it-IT" dirty="0"/>
              <a:t>caso in cui ci siano almeno 3 soggetti dementi (paziente incluso) in due generazioni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1233841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36912"/>
            <a:ext cx="3168352" cy="360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78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136</Words>
  <Application>Microsoft Office PowerPoint</Application>
  <PresentationFormat>Presentazione su schermo (4:3)</PresentationFormat>
  <Paragraphs>46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Domanda 1</vt:lpstr>
      <vt:lpstr>Domanda 2</vt:lpstr>
      <vt:lpstr>Domanda 3</vt:lpstr>
      <vt:lpstr>Domanda 4</vt:lpstr>
      <vt:lpstr>Domanda 5</vt:lpstr>
      <vt:lpstr>Domanda 6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mparadiso</dc:creator>
  <cp:lastModifiedBy>mparadiso</cp:lastModifiedBy>
  <cp:revision>21</cp:revision>
  <dcterms:created xsi:type="dcterms:W3CDTF">2015-09-09T07:42:00Z</dcterms:created>
  <dcterms:modified xsi:type="dcterms:W3CDTF">2015-09-22T08:11:24Z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7015EF9A-8CAF-415D-9179-6CAF84721A9F</vt:lpwstr>
  </property>
  <property fmtid="{D5CDD505-2E9C-101B-9397-08002B2CF9AE}" pid="3" name="ArticulatePath">
    <vt:lpwstr>Quiz_g1</vt:lpwstr>
  </property>
</Properties>
</file>